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4" r:id="rId3"/>
    <p:sldId id="266" r:id="rId4"/>
    <p:sldId id="267" r:id="rId5"/>
    <p:sldId id="268" r:id="rId6"/>
    <p:sldId id="258" r:id="rId7"/>
    <p:sldId id="260" r:id="rId8"/>
    <p:sldId id="259" r:id="rId9"/>
    <p:sldId id="261" r:id="rId10"/>
    <p:sldId id="262" r:id="rId11"/>
    <p:sldId id="270" r:id="rId12"/>
    <p:sldId id="272" r:id="rId13"/>
    <p:sldId id="273" r:id="rId14"/>
    <p:sldId id="269" r:id="rId15"/>
    <p:sldId id="271" r:id="rId16"/>
    <p:sldId id="275" r:id="rId1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ddels stil 2 – utheving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ddels stil 2 – utheving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iddels stil 2 – uthevin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22"/>
    <p:restoredTop sz="94664"/>
  </p:normalViewPr>
  <p:slideViewPr>
    <p:cSldViewPr snapToGrid="0" snapToObjects="1">
      <p:cViewPr varScale="1">
        <p:scale>
          <a:sx n="116" d="100"/>
          <a:sy n="116" d="100"/>
        </p:scale>
        <p:origin x="224" y="2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D4571-AEFE-5C42-92FC-04E072D11D3A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5D9A3-D31D-564E-AB88-1B9B828AB06F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57230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AADE25-B2FF-7942-98CE-C39D8E6BF0DD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02587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EBF2AEC-91E5-EE47-B634-533D223AC3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21BF12DB-39EF-E047-8907-EB97033BCF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10A65381-CEA9-4846-A2CC-47B7BE4EB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698DFC0-07C2-7D43-B46D-6D289F797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5FCAAE0-DB70-A044-8448-06B76BB3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1421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8803D70-0CCC-0B41-AD65-9FBEAFD01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0033378E-CF93-1147-AC08-75C916ADE3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A3686BF-C9E3-5247-BE34-8FDF60F40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092834F-4A02-DE42-8BAA-2D9AAA78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001B7C6-4B2B-DD4B-BD40-257DD70BE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1343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810F9421-ED8D-F64E-B085-E6A65E3140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BE3DAED4-42C9-184F-BD7D-C2E4D0631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D1C9622-2A47-F744-884B-89C2EFE6C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BB7071E-4B84-264A-872A-6BE6AF091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B47C1482-D213-DB45-995B-AD302DEF1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67417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08F8D31-1479-274E-A921-093F6E05B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0C3FFE5-FD38-3241-A10A-6EF3E4120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E786FFD-B847-B644-9CAC-E27EDE2C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08FC3A38-656D-2E48-9CAE-BB22AD45F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7ABA54C2-F72C-FF4A-A5DC-2A429D629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5294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949E4E9-E5A7-C34A-AFB3-BE01D589D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58D4103-2CAE-B646-8729-06ED4E17C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FB943B0C-145B-FD4B-9D86-EC23DC080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8595272E-7C3D-3E4E-A199-1AD424DF7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11E41B43-B446-D34A-AE78-54D9A75F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4610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31C0496-327F-E942-AD1B-BBF1F9077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8A7F155-661B-8448-9BAE-70117A4962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9C968C03-2116-8247-8E16-AD3B867AC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475750AF-3BBD-9D4B-A382-07D13D453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2B009D65-2AB2-5142-B499-1F8C32FDE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4CAF0C20-C243-3A47-96CA-C205139E9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57677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8222922-F42A-2A4D-BF24-A59A27133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95E3D2A-3077-4D49-92EB-A81D48D66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C3E7FC06-3196-7D48-85AB-73F923CBD5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94BAFC6C-E2B8-134B-9FA9-DF50EC432E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A1F3F0FA-A03A-554B-800B-3A59A1FFF6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EA285F87-D0AF-A946-A70B-EF09B45DD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D18FC7A5-ADD7-FB4A-9A7D-F5D969F9D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78AED3AA-9D38-BA40-A8CE-02DDB5D1D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703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542FF15-E2EA-DF40-91EE-D3CE6B06E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97B5FBB2-E77C-0A4E-A748-5E3E189D6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31674625-16BE-AC43-97A3-58779D478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AD44140A-A494-E047-944B-E7D3AB162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83843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BDFCF675-D8EF-DC4A-BDD8-F321C83DD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78C0D29-DCEE-BA41-ABFC-5E87CD5CD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AFAAC2E7-7381-0B49-9508-85EBE31EF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8276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B119B7C-1EBA-7F45-BE31-E936C4F5A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8865CD5-1039-8944-B8BA-D7B6784A7A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EDDE44EF-EC80-FC4B-A1EC-2FE7C28EB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5553FA83-00D5-F342-A1DA-4123144F4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547EC07B-CAF4-FE47-8F64-FBC23348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93096E91-8492-3341-8507-B30460A3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4226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BEC8D3D-1C41-0D4C-91FF-FB55DF2AF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89E3D5A-0984-7848-981B-A046167E8C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531882D8-7524-B743-A82C-1AFDAF242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C429ABC2-FC57-F441-BFD4-B950B6EE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74819697-8EB7-A148-9894-BCF5F4FCF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94FDD74-8A92-714D-B9DC-43B4038B7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938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A705F323-D0AF-A44C-B02C-908055CDC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4659F650-347A-374B-95E6-A02CB4B8A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b-NO" dirty="0"/>
              <a:t>Rediger tekststiler i malen
Andre nivå
Tredje nivå
Fjerde nivå
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99E6EA6A-7717-D34F-9E2B-91067F3424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503ED-DF44-5D49-81D0-7468F6214E19}" type="datetimeFigureOut">
              <a:rPr lang="nb-NO" smtClean="0"/>
              <a:t>07.10.2018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FA469ADC-488E-0647-9732-754F088FC9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FF81A167-14F3-5448-ACED-C009FD0F8C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C9279-F1A0-FA4F-8675-AFFAE867DC5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89111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ref/css_selectors.as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odepen.io/techie4good/pen/VKkJY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4BA91A5-4065-BA42-8284-470909F0D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17338"/>
            <a:ext cx="9144000" cy="995423"/>
          </a:xfrm>
        </p:spPr>
        <p:txBody>
          <a:bodyPr>
            <a:normAutofit/>
          </a:bodyPr>
          <a:lstStyle/>
          <a:p>
            <a:r>
              <a:rPr lang="nb-NO" sz="4800" b="1" dirty="0">
                <a:latin typeface="Calibri" panose="020F0502020204030204" pitchFamily="34" charset="0"/>
                <a:cs typeface="Calibri" panose="020F0502020204030204" pitchFamily="34" charset="0"/>
              </a:rPr>
              <a:t>IT 1 </a:t>
            </a:r>
          </a:p>
        </p:txBody>
      </p:sp>
      <p:sp>
        <p:nvSpPr>
          <p:cNvPr id="12" name="Undertittel 2">
            <a:extLst>
              <a:ext uri="{FF2B5EF4-FFF2-40B4-BE49-F238E27FC236}">
                <a16:creationId xmlns:a16="http://schemas.microsoft.com/office/drawing/2014/main" id="{4B29598A-74BC-494A-81D2-1DB7DE0824CF}"/>
              </a:ext>
            </a:extLst>
          </p:cNvPr>
          <p:cNvSpPr txBox="1">
            <a:spLocks/>
          </p:cNvSpPr>
          <p:nvPr/>
        </p:nvSpPr>
        <p:spPr>
          <a:xfrm>
            <a:off x="4132162" y="5857654"/>
            <a:ext cx="3931534" cy="4104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Legg mobilen i mobilhotellet!</a:t>
            </a:r>
          </a:p>
        </p:txBody>
      </p:sp>
      <p:sp>
        <p:nvSpPr>
          <p:cNvPr id="14" name="Undertittel 2">
            <a:extLst>
              <a:ext uri="{FF2B5EF4-FFF2-40B4-BE49-F238E27FC236}">
                <a16:creationId xmlns:a16="http://schemas.microsoft.com/office/drawing/2014/main" id="{35589E43-A936-0F46-88C7-0148378DB13F}"/>
              </a:ext>
            </a:extLst>
          </p:cNvPr>
          <p:cNvSpPr txBox="1">
            <a:spLocks/>
          </p:cNvSpPr>
          <p:nvPr/>
        </p:nvSpPr>
        <p:spPr>
          <a:xfrm>
            <a:off x="1524000" y="232853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CSS-selektorer</a:t>
            </a:r>
          </a:p>
          <a:p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Uke 41 - 8. </a:t>
            </a:r>
            <a:r>
              <a:rPr lang="nb-NO" b="1" dirty="0" err="1">
                <a:latin typeface="Calibri" panose="020F0502020204030204" pitchFamily="34" charset="0"/>
                <a:cs typeface="Calibri" panose="020F0502020204030204" pitchFamily="34" charset="0"/>
              </a:rPr>
              <a:t>okt</a:t>
            </a:r>
            <a:r>
              <a:rPr lang="nb-NO" b="1" dirty="0">
                <a:latin typeface="Calibri" panose="020F0502020204030204" pitchFamily="34" charset="0"/>
                <a:cs typeface="Calibri" panose="020F0502020204030204" pitchFamily="34" charset="0"/>
              </a:rPr>
              <a:t> 2018</a:t>
            </a:r>
          </a:p>
        </p:txBody>
      </p:sp>
    </p:spTree>
    <p:extLst>
      <p:ext uri="{BB962C8B-B14F-4D97-AF65-F5344CB8AC3E}">
        <p14:creationId xmlns:p14="http://schemas.microsoft.com/office/powerpoint/2010/main" val="2165255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4090D26-1E49-5E4F-955D-315D56DC6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24F5A7E-73B6-3643-AF92-D2F802EB0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Prøv selv s. 59</a:t>
            </a:r>
          </a:p>
          <a:p>
            <a:pPr lvl="1"/>
            <a:r>
              <a:rPr lang="nb-NO" dirty="0"/>
              <a:t>Alle oppgavene</a:t>
            </a:r>
          </a:p>
        </p:txBody>
      </p:sp>
    </p:spTree>
    <p:extLst>
      <p:ext uri="{BB962C8B-B14F-4D97-AF65-F5344CB8AC3E}">
        <p14:creationId xmlns:p14="http://schemas.microsoft.com/office/powerpoint/2010/main" val="3546609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5ABB41-B244-F847-A3B1-1948D948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2.7 Kombinasjoner av selektorer og tabeller</a:t>
            </a:r>
          </a:p>
        </p:txBody>
      </p:sp>
      <p:pic>
        <p:nvPicPr>
          <p:cNvPr id="8" name="Plassholder for innhold 7">
            <a:extLst>
              <a:ext uri="{FF2B5EF4-FFF2-40B4-BE49-F238E27FC236}">
                <a16:creationId xmlns:a16="http://schemas.microsoft.com/office/drawing/2014/main" id="{18DBE05F-267B-9744-AFDA-E5A088ED0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8804" y="1825625"/>
            <a:ext cx="5903196" cy="3891121"/>
          </a:xfrm>
        </p:spPr>
      </p:pic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EADA8AC7-BD50-4549-9A84-075B3D9259C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2870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/>
              <a:t>HTML-dokumenter er bygd opp i en tre-struktur.</a:t>
            </a:r>
          </a:p>
          <a:p>
            <a:r>
              <a:rPr lang="nb-NO" b="0" dirty="0"/>
              <a:t>For å endre utseende på spesielle deler av nettsiden kan vi bruke kombinasjoner av selektorer.</a:t>
            </a:r>
          </a:p>
        </p:txBody>
      </p:sp>
    </p:spTree>
    <p:extLst>
      <p:ext uri="{BB962C8B-B14F-4D97-AF65-F5344CB8AC3E}">
        <p14:creationId xmlns:p14="http://schemas.microsoft.com/office/powerpoint/2010/main" val="1523480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AD74CFB-0501-F54F-AA72-E28AB39C0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2.7 Kombinasjoner av selektorer og tabeller</a:t>
            </a:r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BA35CADB-1C5D-9B4A-82A8-998977F6E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066" y="1690688"/>
            <a:ext cx="4025900" cy="4762500"/>
          </a:xfrm>
          <a:prstGeom prst="rect">
            <a:avLst/>
          </a:prstGeom>
        </p:spPr>
      </p:pic>
      <p:pic>
        <p:nvPicPr>
          <p:cNvPr id="5" name="Plassholder for innhold 7">
            <a:extLst>
              <a:ext uri="{FF2B5EF4-FFF2-40B4-BE49-F238E27FC236}">
                <a16:creationId xmlns:a16="http://schemas.microsoft.com/office/drawing/2014/main" id="{0B1B0F89-61DC-844B-B058-0CEA281D1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6377"/>
            <a:ext cx="5903196" cy="389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177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AD74CFB-0501-F54F-AA72-E28AB39C0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2.7 Kombinasjoner av selektorer og tabeller</a:t>
            </a:r>
          </a:p>
        </p:txBody>
      </p:sp>
      <p:pic>
        <p:nvPicPr>
          <p:cNvPr id="5" name="Plassholder for innhold 7">
            <a:extLst>
              <a:ext uri="{FF2B5EF4-FFF2-40B4-BE49-F238E27FC236}">
                <a16:creationId xmlns:a16="http://schemas.microsoft.com/office/drawing/2014/main" id="{0B1B0F89-61DC-844B-B058-0CEA281D1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26377"/>
            <a:ext cx="5903196" cy="3891121"/>
          </a:xfrm>
          <a:prstGeom prst="rect">
            <a:avLst/>
          </a:prstGeom>
        </p:spPr>
      </p:pic>
      <p:pic>
        <p:nvPicPr>
          <p:cNvPr id="6" name="Bilde 5">
            <a:extLst>
              <a:ext uri="{FF2B5EF4-FFF2-40B4-BE49-F238E27FC236}">
                <a16:creationId xmlns:a16="http://schemas.microsoft.com/office/drawing/2014/main" id="{10518529-58C1-734B-AD6C-6617E3CCE8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77"/>
          <a:stretch/>
        </p:blipFill>
        <p:spPr>
          <a:xfrm>
            <a:off x="1221608" y="5052298"/>
            <a:ext cx="3872564" cy="9652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8396D455-A1E4-1344-BBED-4028D91C8111}"/>
              </a:ext>
            </a:extLst>
          </p:cNvPr>
          <p:cNvSpPr/>
          <p:nvPr/>
        </p:nvSpPr>
        <p:spPr>
          <a:xfrm>
            <a:off x="9170910" y="5521619"/>
            <a:ext cx="2683239" cy="606049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Plassholder for innhold 2">
            <a:extLst>
              <a:ext uri="{FF2B5EF4-FFF2-40B4-BE49-F238E27FC236}">
                <a16:creationId xmlns:a16="http://schemas.microsoft.com/office/drawing/2014/main" id="{2564AC7C-6CA6-9342-9253-F65F5D779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b-NO" dirty="0"/>
              <a:t>Eksempel</a:t>
            </a:r>
          </a:p>
          <a:p>
            <a:pPr lvl="1"/>
            <a:r>
              <a:rPr lang="nb-NO" dirty="0"/>
              <a:t>Alle li-elementer inne i ul-elementer</a:t>
            </a:r>
          </a:p>
          <a:p>
            <a:pPr lvl="1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09003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25ABB41-B244-F847-A3B1-1948D948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2.7 Kombinasjoner av selektorer og tabeller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D3112DA0-8F56-1645-8072-6C9AB4902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4159" y="3834775"/>
            <a:ext cx="3409641" cy="1381802"/>
          </a:xfr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FE67357F-3018-8B45-B8E9-58BE8A4A3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62" y="1396631"/>
            <a:ext cx="7070256" cy="5322031"/>
          </a:xfrm>
          <a:prstGeom prst="rect">
            <a:avLst/>
          </a:prstGeom>
        </p:spPr>
      </p:pic>
      <p:sp>
        <p:nvSpPr>
          <p:cNvPr id="10" name="Rektangel 9">
            <a:extLst>
              <a:ext uri="{FF2B5EF4-FFF2-40B4-BE49-F238E27FC236}">
                <a16:creationId xmlns:a16="http://schemas.microsoft.com/office/drawing/2014/main" id="{F2D7DDC6-2B0D-934D-BB8F-9BC9B23383EA}"/>
              </a:ext>
            </a:extLst>
          </p:cNvPr>
          <p:cNvSpPr/>
          <p:nvPr/>
        </p:nvSpPr>
        <p:spPr>
          <a:xfrm>
            <a:off x="9140569" y="1964639"/>
            <a:ext cx="2578308" cy="9893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b-NO" dirty="0"/>
              <a:t>Alle </a:t>
            </a:r>
            <a:r>
              <a:rPr lang="nb-NO" dirty="0" err="1"/>
              <a:t>img</a:t>
            </a:r>
            <a:r>
              <a:rPr lang="nb-NO" dirty="0"/>
              <a:t>-elementer som ligger inne i p-elementer</a:t>
            </a:r>
          </a:p>
        </p:txBody>
      </p:sp>
      <p:cxnSp>
        <p:nvCxnSpPr>
          <p:cNvPr id="12" name="Rett pil 11">
            <a:extLst>
              <a:ext uri="{FF2B5EF4-FFF2-40B4-BE49-F238E27FC236}">
                <a16:creationId xmlns:a16="http://schemas.microsoft.com/office/drawing/2014/main" id="{1D8CA755-CA21-9B4D-9FDA-E44AC5077970}"/>
              </a:ext>
            </a:extLst>
          </p:cNvPr>
          <p:cNvCxnSpPr>
            <a:cxnSpLocks/>
          </p:cNvCxnSpPr>
          <p:nvPr/>
        </p:nvCxnSpPr>
        <p:spPr>
          <a:xfrm flipH="1">
            <a:off x="9140569" y="2963313"/>
            <a:ext cx="961899" cy="74937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552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C6D2A19-8C5A-DC4C-9629-178D7774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479C70FD-7A56-6E49-B911-E98F91D43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Prøv selv s. 64</a:t>
            </a:r>
          </a:p>
          <a:p>
            <a:endParaRPr lang="nb-NO" dirty="0"/>
          </a:p>
          <a:p>
            <a:r>
              <a:rPr lang="nb-NO" dirty="0"/>
              <a:t>Oversikt over </a:t>
            </a:r>
            <a:r>
              <a:rPr lang="nb-NO" dirty="0" err="1"/>
              <a:t>css</a:t>
            </a:r>
            <a:r>
              <a:rPr lang="nb-NO" dirty="0"/>
              <a:t>-selektorer</a:t>
            </a:r>
          </a:p>
          <a:p>
            <a:pPr lvl="1"/>
            <a:r>
              <a:rPr lang="nb-NO" dirty="0">
                <a:hlinkClick r:id="rId2"/>
              </a:rPr>
              <a:t>https://www.w3schools.com/cssref/css_selectors.asp</a:t>
            </a:r>
            <a:endParaRPr lang="nb-NO" dirty="0"/>
          </a:p>
          <a:p>
            <a:pPr lvl="1"/>
            <a:r>
              <a:rPr lang="nb-NO" dirty="0"/>
              <a:t>S. 59 i boken </a:t>
            </a:r>
          </a:p>
          <a:p>
            <a:pPr lvl="2"/>
            <a:r>
              <a:rPr lang="nb-NO" dirty="0"/>
              <a:t>obs! Det står feil i boken, ul &gt; li gir alle liste elementer som ligger inne i et ul-element.</a:t>
            </a:r>
          </a:p>
          <a:p>
            <a:pPr lvl="1"/>
            <a:endParaRPr lang="nb-NO" dirty="0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3392702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31BEFB5-B4AE-7246-97C3-18DD34C8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CSS-selektorer - oppsummering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5A050CA-C747-6D4B-A466-90DFEB7D5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b="0" dirty="0"/>
              <a:t>En selektor brukes i CSS til å velge HTML-element(er)</a:t>
            </a:r>
          </a:p>
          <a:p>
            <a:endParaRPr lang="nb-NO" b="0" dirty="0"/>
          </a:p>
          <a:p>
            <a:r>
              <a:rPr lang="nb-NO" b="0" dirty="0"/>
              <a:t>Typer selektorer er:</a:t>
            </a:r>
          </a:p>
          <a:p>
            <a:pPr lvl="1"/>
            <a:r>
              <a:rPr lang="nb-NO" dirty="0"/>
              <a:t>HTML-tag</a:t>
            </a:r>
          </a:p>
          <a:p>
            <a:pPr lvl="1"/>
            <a:r>
              <a:rPr lang="nb-NO" b="0" dirty="0"/>
              <a:t>Id</a:t>
            </a:r>
          </a:p>
          <a:p>
            <a:pPr lvl="1"/>
            <a:r>
              <a:rPr lang="nb-NO" dirty="0" err="1"/>
              <a:t>class</a:t>
            </a:r>
            <a:endParaRPr lang="nb-NO" dirty="0"/>
          </a:p>
          <a:p>
            <a:pPr lvl="1"/>
            <a:r>
              <a:rPr lang="nb-NO" b="0" dirty="0"/>
              <a:t>Pseudoselektor</a:t>
            </a:r>
          </a:p>
          <a:p>
            <a:pPr lvl="1"/>
            <a:r>
              <a:rPr lang="nb-NO" dirty="0"/>
              <a:t>Pseudoklasse</a:t>
            </a:r>
          </a:p>
          <a:p>
            <a:pPr lvl="1"/>
            <a:endParaRPr lang="nb-NO" b="0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04889ED9-AD60-BB4F-9EA6-0547DF2D2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067" y="3391369"/>
            <a:ext cx="5177610" cy="197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57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31BEFB5-B4AE-7246-97C3-18DD34C8B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CSS-selektorer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5A050CA-C747-6D4B-A466-90DFEB7D5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b="0" dirty="0"/>
              <a:t>En selektor brukes i CSS til å velge HTML-element(er)</a:t>
            </a:r>
          </a:p>
          <a:p>
            <a:endParaRPr lang="nb-NO" b="0" dirty="0"/>
          </a:p>
          <a:p>
            <a:r>
              <a:rPr lang="nb-NO" b="0" dirty="0"/>
              <a:t>Typer selektorer er:</a:t>
            </a:r>
          </a:p>
          <a:p>
            <a:pPr lvl="1"/>
            <a:r>
              <a:rPr lang="nb-NO" dirty="0"/>
              <a:t>HTML-tag</a:t>
            </a:r>
          </a:p>
          <a:p>
            <a:pPr lvl="1"/>
            <a:r>
              <a:rPr lang="nb-NO" b="0" dirty="0"/>
              <a:t>Id</a:t>
            </a:r>
          </a:p>
          <a:p>
            <a:pPr lvl="1"/>
            <a:r>
              <a:rPr lang="nb-NO" dirty="0" err="1"/>
              <a:t>class</a:t>
            </a:r>
            <a:endParaRPr lang="nb-NO" dirty="0"/>
          </a:p>
          <a:p>
            <a:pPr lvl="1"/>
            <a:r>
              <a:rPr lang="nb-NO" b="0" dirty="0"/>
              <a:t>Pseudoselektor</a:t>
            </a:r>
          </a:p>
          <a:p>
            <a:pPr lvl="1"/>
            <a:r>
              <a:rPr lang="nb-NO" dirty="0"/>
              <a:t>Pseudoklasse</a:t>
            </a:r>
          </a:p>
          <a:p>
            <a:pPr lvl="1"/>
            <a:endParaRPr lang="nb-NO" b="0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04889ED9-AD60-BB4F-9EA6-0547DF2D2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5067" y="3391369"/>
            <a:ext cx="5177610" cy="197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996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DDBE8204-9B80-0944-9594-E42092121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2.5 </a:t>
            </a:r>
            <a:r>
              <a:rPr lang="nb-NO" dirty="0" err="1"/>
              <a:t>Hashtag</a:t>
            </a:r>
            <a:r>
              <a:rPr lang="nb-NO" dirty="0"/>
              <a:t>-selektor med id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1A5D255-2481-F04C-A06A-5B17F58B9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b="0" dirty="0"/>
              <a:t>Hvis </a:t>
            </a:r>
            <a:r>
              <a:rPr lang="nb-NO" u="sng" dirty="0"/>
              <a:t>ett enkelt</a:t>
            </a:r>
            <a:r>
              <a:rPr lang="nb-NO" b="0" dirty="0"/>
              <a:t> HTML-element skal skille seg ut på nettsiden kan vi bruke id og </a:t>
            </a:r>
            <a:r>
              <a:rPr lang="nb-NO" b="0" dirty="0" err="1"/>
              <a:t>hashtag</a:t>
            </a:r>
            <a:r>
              <a:rPr lang="nb-NO" b="0" dirty="0"/>
              <a:t>-selektor</a:t>
            </a:r>
          </a:p>
          <a:p>
            <a:endParaRPr lang="nb-NO" b="0" dirty="0"/>
          </a:p>
          <a:p>
            <a:r>
              <a:rPr lang="nb-NO" b="0" dirty="0"/>
              <a:t>Attributtet id settes på HTML-elementet som skal endres</a:t>
            </a:r>
          </a:p>
          <a:p>
            <a:endParaRPr lang="nb-NO" b="0" dirty="0"/>
          </a:p>
          <a:p>
            <a:endParaRPr lang="nb-NO" b="0" dirty="0"/>
          </a:p>
          <a:p>
            <a:r>
              <a:rPr lang="nb-NO" b="0" dirty="0"/>
              <a:t>Selektoren som finner elementet skrives med # foran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3F890F67-2AEB-9E45-B591-AF433796E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3587" y="5167312"/>
            <a:ext cx="2603500" cy="1028700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A27B47DE-C2FD-9E4C-AEA7-DAC7F039F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587" y="3676650"/>
            <a:ext cx="4940300" cy="533400"/>
          </a:xfrm>
          <a:prstGeom prst="rect">
            <a:avLst/>
          </a:prstGeom>
        </p:spPr>
      </p:pic>
      <p:sp>
        <p:nvSpPr>
          <p:cNvPr id="8" name="Rektangel 7">
            <a:extLst>
              <a:ext uri="{FF2B5EF4-FFF2-40B4-BE49-F238E27FC236}">
                <a16:creationId xmlns:a16="http://schemas.microsoft.com/office/drawing/2014/main" id="{C1FEE431-6684-AF46-902D-9F18C871ED5C}"/>
              </a:ext>
            </a:extLst>
          </p:cNvPr>
          <p:cNvSpPr/>
          <p:nvPr/>
        </p:nvSpPr>
        <p:spPr>
          <a:xfrm>
            <a:off x="10027193" y="2822198"/>
            <a:ext cx="2164807" cy="5246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&lt;body&gt;-elementet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35A7C67D-05E9-954A-B36F-A2A4A761675E}"/>
              </a:ext>
            </a:extLst>
          </p:cNvPr>
          <p:cNvSpPr/>
          <p:nvPr/>
        </p:nvSpPr>
        <p:spPr>
          <a:xfrm>
            <a:off x="9939058" y="5157006"/>
            <a:ext cx="1986694" cy="5246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CSS-koden</a:t>
            </a:r>
          </a:p>
        </p:txBody>
      </p:sp>
      <p:cxnSp>
        <p:nvCxnSpPr>
          <p:cNvPr id="11" name="Rett pil 10">
            <a:extLst>
              <a:ext uri="{FF2B5EF4-FFF2-40B4-BE49-F238E27FC236}">
                <a16:creationId xmlns:a16="http://schemas.microsoft.com/office/drawing/2014/main" id="{AC2BE1DA-83FB-7441-BF9E-810DB1E18488}"/>
              </a:ext>
            </a:extLst>
          </p:cNvPr>
          <p:cNvCxnSpPr/>
          <p:nvPr/>
        </p:nvCxnSpPr>
        <p:spPr>
          <a:xfrm flipH="1">
            <a:off x="10027193" y="3346854"/>
            <a:ext cx="615101" cy="3297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tt pil 11">
            <a:extLst>
              <a:ext uri="{FF2B5EF4-FFF2-40B4-BE49-F238E27FC236}">
                <a16:creationId xmlns:a16="http://schemas.microsoft.com/office/drawing/2014/main" id="{1DCCEAEF-4BFF-5146-BCE1-639537D163D5}"/>
              </a:ext>
            </a:extLst>
          </p:cNvPr>
          <p:cNvCxnSpPr>
            <a:cxnSpLocks/>
          </p:cNvCxnSpPr>
          <p:nvPr/>
        </p:nvCxnSpPr>
        <p:spPr>
          <a:xfrm flipH="1">
            <a:off x="9500522" y="5254436"/>
            <a:ext cx="438537" cy="164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576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3E21E10-42C5-6143-A01F-751E63389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2.5 Punkt-selektorer med </a:t>
            </a:r>
            <a:r>
              <a:rPr lang="nb-NO" dirty="0" err="1"/>
              <a:t>class</a:t>
            </a:r>
            <a:endParaRPr lang="nb-NO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C2974C1-9AEE-6148-BB5E-E69832DD9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b="0" dirty="0"/>
              <a:t>Hvis </a:t>
            </a:r>
            <a:r>
              <a:rPr lang="nb-NO" u="sng" dirty="0"/>
              <a:t>flere</a:t>
            </a:r>
            <a:r>
              <a:rPr lang="nb-NO" b="0" dirty="0"/>
              <a:t> HTML-element skal skille seg ut på nettsiden kan vi bruke id og </a:t>
            </a:r>
            <a:r>
              <a:rPr lang="nb-NO" b="0" dirty="0" err="1"/>
              <a:t>hashtag</a:t>
            </a:r>
            <a:r>
              <a:rPr lang="nb-NO" b="0" dirty="0"/>
              <a:t>-selektor</a:t>
            </a:r>
          </a:p>
          <a:p>
            <a:endParaRPr lang="nb-NO" b="0" dirty="0"/>
          </a:p>
          <a:p>
            <a:r>
              <a:rPr lang="nb-NO" b="0" dirty="0"/>
              <a:t>Attributtet </a:t>
            </a:r>
            <a:r>
              <a:rPr lang="nb-NO" b="0" dirty="0" err="1"/>
              <a:t>class</a:t>
            </a:r>
            <a:r>
              <a:rPr lang="nb-NO" b="0" dirty="0"/>
              <a:t> settes på HTML-elementene som skal endres</a:t>
            </a:r>
          </a:p>
          <a:p>
            <a:endParaRPr lang="nb-NO" b="0" dirty="0"/>
          </a:p>
          <a:p>
            <a:endParaRPr lang="nb-NO" b="0" dirty="0"/>
          </a:p>
          <a:p>
            <a:r>
              <a:rPr lang="nb-NO" b="0" dirty="0"/>
              <a:t>Selektoren som finner elementene skrives med . foran</a:t>
            </a:r>
          </a:p>
          <a:p>
            <a:endParaRPr lang="nb-NO" b="0" dirty="0"/>
          </a:p>
          <a:p>
            <a:endParaRPr lang="nb-NO" b="0" dirty="0"/>
          </a:p>
          <a:p>
            <a:endParaRPr lang="nb-NO" b="0" dirty="0"/>
          </a:p>
          <a:p>
            <a:endParaRPr lang="nb-NO" b="0" dirty="0"/>
          </a:p>
          <a:p>
            <a:endParaRPr lang="nb-NO" b="0" dirty="0"/>
          </a:p>
          <a:p>
            <a:endParaRPr lang="nb-NO" dirty="0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913B7BBF-DA36-F641-9F46-6690308B0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9402" y="5425606"/>
            <a:ext cx="2641600" cy="990600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F9B3223E-071D-8347-933E-509ED9D96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402" y="3776897"/>
            <a:ext cx="5981700" cy="762000"/>
          </a:xfrm>
          <a:prstGeom prst="rect">
            <a:avLst/>
          </a:prstGeom>
        </p:spPr>
      </p:pic>
      <p:sp>
        <p:nvSpPr>
          <p:cNvPr id="12" name="Rektangel 11">
            <a:extLst>
              <a:ext uri="{FF2B5EF4-FFF2-40B4-BE49-F238E27FC236}">
                <a16:creationId xmlns:a16="http://schemas.microsoft.com/office/drawing/2014/main" id="{AB57C7D2-D8E6-B546-8ADD-C5895131C402}"/>
              </a:ext>
            </a:extLst>
          </p:cNvPr>
          <p:cNvSpPr/>
          <p:nvPr/>
        </p:nvSpPr>
        <p:spPr>
          <a:xfrm>
            <a:off x="10027193" y="2822198"/>
            <a:ext cx="2164807" cy="5246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&lt;body&gt;-elementet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1ED11215-04C9-3446-A3DB-0DA2257DEACE}"/>
              </a:ext>
            </a:extLst>
          </p:cNvPr>
          <p:cNvSpPr/>
          <p:nvPr/>
        </p:nvSpPr>
        <p:spPr>
          <a:xfrm>
            <a:off x="9069539" y="5252102"/>
            <a:ext cx="1986694" cy="5246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CSS-koden</a:t>
            </a:r>
          </a:p>
        </p:txBody>
      </p:sp>
      <p:cxnSp>
        <p:nvCxnSpPr>
          <p:cNvPr id="14" name="Rett pil 13">
            <a:extLst>
              <a:ext uri="{FF2B5EF4-FFF2-40B4-BE49-F238E27FC236}">
                <a16:creationId xmlns:a16="http://schemas.microsoft.com/office/drawing/2014/main" id="{51A116A0-C8AA-7E41-B7BC-89C8DA335491}"/>
              </a:ext>
            </a:extLst>
          </p:cNvPr>
          <p:cNvCxnSpPr/>
          <p:nvPr/>
        </p:nvCxnSpPr>
        <p:spPr>
          <a:xfrm flipH="1">
            <a:off x="10027193" y="3346854"/>
            <a:ext cx="615101" cy="3297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tt pil 14">
            <a:extLst>
              <a:ext uri="{FF2B5EF4-FFF2-40B4-BE49-F238E27FC236}">
                <a16:creationId xmlns:a16="http://schemas.microsoft.com/office/drawing/2014/main" id="{A5500B78-5667-D243-8429-8EFB6221C2C5}"/>
              </a:ext>
            </a:extLst>
          </p:cNvPr>
          <p:cNvCxnSpPr>
            <a:cxnSpLocks/>
          </p:cNvCxnSpPr>
          <p:nvPr/>
        </p:nvCxnSpPr>
        <p:spPr>
          <a:xfrm flipH="1">
            <a:off x="8631002" y="5516764"/>
            <a:ext cx="438537" cy="164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5129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663D813-E36F-0743-A035-F6F1B532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Oppgave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B64DD219-E11F-9F4A-98FE-FA5823C54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243"/>
            <a:ext cx="10515600" cy="5155894"/>
          </a:xfrm>
        </p:spPr>
        <p:txBody>
          <a:bodyPr>
            <a:normAutofit fontScale="85000" lnSpcReduction="20000"/>
          </a:bodyPr>
          <a:lstStyle/>
          <a:p>
            <a:r>
              <a:rPr lang="nb-NO" dirty="0"/>
              <a:t>Fiks koden slik at siden ser ut som den til høyre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 err="1"/>
              <a:t>Codepen</a:t>
            </a:r>
            <a:r>
              <a:rPr lang="nb-NO" dirty="0"/>
              <a:t>: </a:t>
            </a:r>
            <a:r>
              <a:rPr lang="nb-NO" dirty="0">
                <a:hlinkClick r:id="rId2"/>
              </a:rPr>
              <a:t>https://codepen.io/techie4good/pen/VKkJYd</a:t>
            </a:r>
            <a:endParaRPr lang="nb-NO" dirty="0"/>
          </a:p>
          <a:p>
            <a:endParaRPr lang="nb-NO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91C25474-CE2D-FC43-8FD3-03524FAAF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643" y="1800857"/>
            <a:ext cx="5031036" cy="3742600"/>
          </a:xfrm>
          <a:prstGeom prst="rect">
            <a:avLst/>
          </a:prstGeo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D7F6AB89-AF96-634D-B94E-F7B84F74C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207" y="1800857"/>
            <a:ext cx="5088332" cy="4030301"/>
          </a:xfrm>
          <a:prstGeom prst="rect">
            <a:avLst/>
          </a:prstGeom>
        </p:spPr>
      </p:pic>
      <p:cxnSp>
        <p:nvCxnSpPr>
          <p:cNvPr id="9" name="Rett pil 8">
            <a:extLst>
              <a:ext uri="{FF2B5EF4-FFF2-40B4-BE49-F238E27FC236}">
                <a16:creationId xmlns:a16="http://schemas.microsoft.com/office/drawing/2014/main" id="{D8259D18-5BBD-C44C-91E2-6F4EAF6C04EF}"/>
              </a:ext>
            </a:extLst>
          </p:cNvPr>
          <p:cNvCxnSpPr>
            <a:cxnSpLocks/>
          </p:cNvCxnSpPr>
          <p:nvPr/>
        </p:nvCxnSpPr>
        <p:spPr>
          <a:xfrm>
            <a:off x="5629587" y="2473868"/>
            <a:ext cx="106556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984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EC1885A-D68A-1144-9096-141019FDB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2.6 Pseudoselektorer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69BCCB9-8D26-D744-9D30-4BBCC38E9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b="0" dirty="0"/>
              <a:t>En pseudoselektor beskriver hvordan </a:t>
            </a:r>
            <a:r>
              <a:rPr lang="nb-NO" dirty="0"/>
              <a:t>deler av </a:t>
            </a:r>
            <a:r>
              <a:rPr lang="nb-NO" b="0" dirty="0"/>
              <a:t>et HTML-element skal se ut.</a:t>
            </a:r>
          </a:p>
          <a:p>
            <a:r>
              <a:rPr lang="nb-NO" b="0" dirty="0"/>
              <a:t>For eksempel første bokstaven i en tekst </a:t>
            </a:r>
            <a:r>
              <a:rPr lang="nb-NO" b="0" dirty="0">
                <a:sym typeface="Wingdings" pitchFamily="2" charset="2"/>
              </a:rPr>
              <a:t></a:t>
            </a:r>
          </a:p>
          <a:p>
            <a:pPr marL="0" indent="0">
              <a:buNone/>
            </a:pPr>
            <a:endParaRPr lang="nb-NO" b="0" dirty="0">
              <a:sym typeface="Wingdings" pitchFamily="2" charset="2"/>
            </a:endParaRPr>
          </a:p>
          <a:p>
            <a:endParaRPr lang="nb-NO" b="0" dirty="0">
              <a:sym typeface="Wingdings" pitchFamily="2" charset="2"/>
            </a:endParaRPr>
          </a:p>
          <a:p>
            <a:endParaRPr lang="nb-NO" b="0" dirty="0">
              <a:sym typeface="Wingdings" pitchFamily="2" charset="2"/>
            </a:endParaRPr>
          </a:p>
          <a:p>
            <a:r>
              <a:rPr lang="nb-NO" b="0" dirty="0">
                <a:sym typeface="Wingdings" pitchFamily="2" charset="2"/>
              </a:rPr>
              <a:t>Pseudoselektoren skrives etter en selektor med</a:t>
            </a:r>
          </a:p>
          <a:p>
            <a:pPr marL="0" indent="0">
              <a:buNone/>
            </a:pPr>
            <a:r>
              <a:rPr lang="nb-NO" b="0" dirty="0">
                <a:sym typeface="Wingdings" pitchFamily="2" charset="2"/>
              </a:rPr>
              <a:t>   to kolon (::) i mellom </a:t>
            </a:r>
            <a:endParaRPr lang="nb-NO" b="0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9C283CCE-C6F6-CE46-B7D6-08DC77947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000" y="2444750"/>
            <a:ext cx="3111500" cy="11049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D7E00C46-0BD3-104B-A110-6DFA1A99B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650" y="5310982"/>
            <a:ext cx="4229100" cy="11557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21DE85F1-08C4-524A-B9AD-A668E839B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1850" y="3205956"/>
            <a:ext cx="2527300" cy="11049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4438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E19EEF7-2052-7C42-883B-6C9EC70F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2.6 Pseudoselektorer</a:t>
            </a:r>
          </a:p>
        </p:txBody>
      </p:sp>
      <p:graphicFrame>
        <p:nvGraphicFramePr>
          <p:cNvPr id="4" name="Plassholder for innhold 3">
            <a:extLst>
              <a:ext uri="{FF2B5EF4-FFF2-40B4-BE49-F238E27FC236}">
                <a16:creationId xmlns:a16="http://schemas.microsoft.com/office/drawing/2014/main" id="{AF3C8785-2B66-8D46-885C-7FBB799F67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80660"/>
              </p:ext>
            </p:extLst>
          </p:nvPr>
        </p:nvGraphicFramePr>
        <p:xfrm>
          <a:off x="838200" y="2828925"/>
          <a:ext cx="10515600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19988834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74668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Pseudoselektor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Forklaring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817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::</a:t>
                      </a:r>
                      <a:r>
                        <a:rPr lang="nb-NO" dirty="0" err="1"/>
                        <a:t>before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Setter inn innhold før elementet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383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::</a:t>
                      </a:r>
                      <a:r>
                        <a:rPr lang="nb-NO" dirty="0" err="1"/>
                        <a:t>after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Setter inn innhold etter elementet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14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::first-letter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Den første bokstaven i et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717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::first-line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Den første linjen i et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49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::</a:t>
                      </a:r>
                      <a:r>
                        <a:rPr lang="nb-NO" dirty="0" err="1"/>
                        <a:t>selection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Del av elementet som er markert av bruker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326716"/>
                  </a:ext>
                </a:extLst>
              </a:tr>
            </a:tbl>
          </a:graphicData>
        </a:graphic>
      </p:graphicFrame>
      <p:sp>
        <p:nvSpPr>
          <p:cNvPr id="5" name="Plassholder for innhold 2">
            <a:extLst>
              <a:ext uri="{FF2B5EF4-FFF2-40B4-BE49-F238E27FC236}">
                <a16:creationId xmlns:a16="http://schemas.microsoft.com/office/drawing/2014/main" id="{9FFED942-831D-B641-8489-0D5D9D61950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/>
              <a:t>Eksempler på pseudoselektorer (s. 55):</a:t>
            </a:r>
          </a:p>
        </p:txBody>
      </p:sp>
    </p:spTree>
    <p:extLst>
      <p:ext uri="{BB962C8B-B14F-4D97-AF65-F5344CB8AC3E}">
        <p14:creationId xmlns:p14="http://schemas.microsoft.com/office/powerpoint/2010/main" val="485317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3CA3006-54A2-1445-A859-833916B6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2.6 Pseudoklasse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27EC5D8-F247-6B4A-99E6-7B5CF929A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b-NO" dirty="0"/>
              <a:t>Brukes til å bestemme utseende på HTML-elementer når de er i en bestemt tilstand.</a:t>
            </a:r>
          </a:p>
          <a:p>
            <a:r>
              <a:rPr lang="nb-NO" dirty="0" err="1"/>
              <a:t>Feks</a:t>
            </a:r>
            <a:r>
              <a:rPr lang="nb-NO" dirty="0"/>
              <a:t>. når musepekeren holdes over et element:</a:t>
            </a:r>
          </a:p>
          <a:p>
            <a:endParaRPr lang="nb-NO" b="0" dirty="0">
              <a:sym typeface="Wingdings" pitchFamily="2" charset="2"/>
            </a:endParaRPr>
          </a:p>
          <a:p>
            <a:endParaRPr lang="nb-NO" b="0" dirty="0">
              <a:sym typeface="Wingdings" pitchFamily="2" charset="2"/>
            </a:endParaRPr>
          </a:p>
          <a:p>
            <a:endParaRPr lang="nb-NO" b="0" dirty="0">
              <a:sym typeface="Wingdings" pitchFamily="2" charset="2"/>
            </a:endParaRPr>
          </a:p>
          <a:p>
            <a:endParaRPr lang="nb-NO" b="0" dirty="0">
              <a:sym typeface="Wingdings" pitchFamily="2" charset="2"/>
            </a:endParaRPr>
          </a:p>
          <a:p>
            <a:r>
              <a:rPr lang="nb-NO" b="0" dirty="0">
                <a:sym typeface="Wingdings" pitchFamily="2" charset="2"/>
              </a:rPr>
              <a:t>Pseudoselektoren skrives etter en selektor med</a:t>
            </a:r>
          </a:p>
          <a:p>
            <a:pPr marL="0" indent="0">
              <a:buNone/>
            </a:pPr>
            <a:r>
              <a:rPr lang="nb-NO" b="0" dirty="0">
                <a:sym typeface="Wingdings" pitchFamily="2" charset="2"/>
              </a:rPr>
              <a:t>   ett kolon (:) i mellom </a:t>
            </a:r>
            <a:endParaRPr lang="nb-NO" b="0" dirty="0"/>
          </a:p>
          <a:p>
            <a:endParaRPr lang="nb-NO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E9A60866-F315-D146-A841-4780B3E96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551" y="3102870"/>
            <a:ext cx="5092700" cy="1117600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2C1A6CDC-BD07-8442-968B-D0514D0CB2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72" t="43721" r="57687" b="48527"/>
          <a:stretch/>
        </p:blipFill>
        <p:spPr>
          <a:xfrm>
            <a:off x="7706392" y="3809909"/>
            <a:ext cx="3060797" cy="1034055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13CB9482-6500-034C-BE71-E5E784479E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967" y="4345469"/>
            <a:ext cx="279156" cy="417918"/>
          </a:xfrm>
          <a:prstGeom prst="rect">
            <a:avLst/>
          </a:prstGeom>
        </p:spPr>
      </p:pic>
      <p:pic>
        <p:nvPicPr>
          <p:cNvPr id="13" name="Bilde 12">
            <a:extLst>
              <a:ext uri="{FF2B5EF4-FFF2-40B4-BE49-F238E27FC236}">
                <a16:creationId xmlns:a16="http://schemas.microsoft.com/office/drawing/2014/main" id="{B032E8B5-988C-634B-A3BA-5FC11A6EE7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550" y="5432200"/>
            <a:ext cx="4400449" cy="1288289"/>
          </a:xfrm>
          <a:prstGeom prst="rect">
            <a:avLst/>
          </a:prstGeom>
          <a:ln w="317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9998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E19EEF7-2052-7C42-883B-6C9EC70F8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2.6 Pseudoklasser</a:t>
            </a:r>
          </a:p>
        </p:txBody>
      </p:sp>
      <p:graphicFrame>
        <p:nvGraphicFramePr>
          <p:cNvPr id="4" name="Plassholder for innhold 3">
            <a:extLst>
              <a:ext uri="{FF2B5EF4-FFF2-40B4-BE49-F238E27FC236}">
                <a16:creationId xmlns:a16="http://schemas.microsoft.com/office/drawing/2014/main" id="{AF3C8785-2B66-8D46-885C-7FBB799F67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177305"/>
              </p:ext>
            </p:extLst>
          </p:nvPr>
        </p:nvGraphicFramePr>
        <p:xfrm>
          <a:off x="838200" y="2828925"/>
          <a:ext cx="10515600" cy="30378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199888346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5746681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Pseudoselektor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Forklaring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817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:hover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 err="1"/>
                        <a:t>Pilmarkøren</a:t>
                      </a:r>
                      <a:r>
                        <a:rPr lang="nb-NO" dirty="0"/>
                        <a:t> føres over et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3832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</a:t>
                      </a:r>
                      <a:r>
                        <a:rPr lang="nb-NO" dirty="0" err="1"/>
                        <a:t>active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Klikk på et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14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</a:t>
                      </a:r>
                      <a:r>
                        <a:rPr lang="nb-NO" dirty="0" err="1"/>
                        <a:t>focus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Et element er i fokus – </a:t>
                      </a:r>
                      <a:r>
                        <a:rPr lang="nb-NO" dirty="0" err="1"/>
                        <a:t>feks</a:t>
                      </a:r>
                      <a:r>
                        <a:rPr lang="nb-NO" dirty="0"/>
                        <a:t>. når du trykker på et input-element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717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</a:t>
                      </a:r>
                      <a:r>
                        <a:rPr lang="nb-NO" dirty="0" err="1"/>
                        <a:t>checked</a:t>
                      </a:r>
                      <a:endParaRPr lang="nb-N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En radioknapp eller </a:t>
                      </a:r>
                      <a:r>
                        <a:rPr lang="nb-NO" dirty="0" err="1"/>
                        <a:t>flervalgsboks</a:t>
                      </a:r>
                      <a:r>
                        <a:rPr lang="nb-NO" dirty="0"/>
                        <a:t> er valgt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549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b-NO" dirty="0"/>
                        <a:t>:</a:t>
                      </a:r>
                      <a:r>
                        <a:rPr lang="nb-NO" dirty="0" err="1"/>
                        <a:t>nth-child</a:t>
                      </a:r>
                      <a:r>
                        <a:rPr lang="nb-NO" dirty="0"/>
                        <a:t>(odd)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dirty="0"/>
                        <a:t>:</a:t>
                      </a:r>
                      <a:r>
                        <a:rPr lang="nb-NO" dirty="0" err="1"/>
                        <a:t>nth-child</a:t>
                      </a:r>
                      <a:r>
                        <a:rPr lang="nb-NO" dirty="0"/>
                        <a:t>(</a:t>
                      </a:r>
                      <a:r>
                        <a:rPr lang="nb-NO" dirty="0" err="1"/>
                        <a:t>even</a:t>
                      </a:r>
                      <a:r>
                        <a:rPr lang="nb-NO" dirty="0"/>
                        <a:t>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dirty="0"/>
                        <a:t>:</a:t>
                      </a:r>
                      <a:r>
                        <a:rPr lang="nb-NO" dirty="0" err="1"/>
                        <a:t>nth-child</a:t>
                      </a:r>
                      <a:r>
                        <a:rPr lang="nb-NO" dirty="0"/>
                        <a:t>(3n)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dirty="0"/>
                        <a:t>Velger annen hvert element (oddetall)</a:t>
                      </a:r>
                    </a:p>
                    <a:p>
                      <a:r>
                        <a:rPr lang="nb-NO" dirty="0"/>
                        <a:t>Velger annen hvert element (partall)</a:t>
                      </a:r>
                    </a:p>
                    <a:p>
                      <a:r>
                        <a:rPr lang="nb-NO" dirty="0"/>
                        <a:t>Velger hvert tredje element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2326716"/>
                  </a:ext>
                </a:extLst>
              </a:tr>
            </a:tbl>
          </a:graphicData>
        </a:graphic>
      </p:graphicFrame>
      <p:sp>
        <p:nvSpPr>
          <p:cNvPr id="5" name="Plassholder for innhold 2">
            <a:extLst>
              <a:ext uri="{FF2B5EF4-FFF2-40B4-BE49-F238E27FC236}">
                <a16:creationId xmlns:a16="http://schemas.microsoft.com/office/drawing/2014/main" id="{9FFED942-831D-B641-8489-0D5D9D61950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i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0" dirty="0"/>
              <a:t>Eksempler på pseudoklasser (s. 57):</a:t>
            </a:r>
          </a:p>
        </p:txBody>
      </p:sp>
    </p:spTree>
    <p:extLst>
      <p:ext uri="{BB962C8B-B14F-4D97-AF65-F5344CB8AC3E}">
        <p14:creationId xmlns:p14="http://schemas.microsoft.com/office/powerpoint/2010/main" val="2604022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2" id="{CB0AF47E-E96F-9648-8BF3-29052F3270DA}" vid="{D21280D4-0851-A844-A601-4017F4C5CBE2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2213</TotalTime>
  <Words>500</Words>
  <Application>Microsoft Macintosh PowerPoint</Application>
  <PresentationFormat>Widescreen</PresentationFormat>
  <Paragraphs>127</Paragraphs>
  <Slides>16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16</vt:i4>
      </vt:variant>
    </vt:vector>
  </HeadingPairs>
  <TitlesOfParts>
    <vt:vector size="20" baseType="lpstr">
      <vt:lpstr>Arial</vt:lpstr>
      <vt:lpstr>Calibri</vt:lpstr>
      <vt:lpstr>Wingdings</vt:lpstr>
      <vt:lpstr>Office-tema</vt:lpstr>
      <vt:lpstr>IT 1 </vt:lpstr>
      <vt:lpstr>CSS-selektorer</vt:lpstr>
      <vt:lpstr>2.5 Hashtag-selektor med id</vt:lpstr>
      <vt:lpstr>2.5 Punkt-selektorer med class</vt:lpstr>
      <vt:lpstr>Oppgave</vt:lpstr>
      <vt:lpstr>2.6 Pseudoselektorer</vt:lpstr>
      <vt:lpstr>2.6 Pseudoselektorer</vt:lpstr>
      <vt:lpstr>2.6 Pseudoklasse</vt:lpstr>
      <vt:lpstr>2.6 Pseudoklasser</vt:lpstr>
      <vt:lpstr>Oppgaver</vt:lpstr>
      <vt:lpstr>2.7 Kombinasjoner av selektorer og tabeller</vt:lpstr>
      <vt:lpstr>2.7 Kombinasjoner av selektorer og tabeller</vt:lpstr>
      <vt:lpstr>2.7 Kombinasjoner av selektorer og tabeller</vt:lpstr>
      <vt:lpstr>2.7 Kombinasjoner av selektorer og tabeller</vt:lpstr>
      <vt:lpstr>Oppgaver</vt:lpstr>
      <vt:lpstr>CSS-selektorer - oppsummering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1 </dc:title>
  <dc:creator>Thor Christian Coward</dc:creator>
  <cp:lastModifiedBy>Thor Christian Coward</cp:lastModifiedBy>
  <cp:revision>15</cp:revision>
  <dcterms:created xsi:type="dcterms:W3CDTF">2018-09-24T09:44:50Z</dcterms:created>
  <dcterms:modified xsi:type="dcterms:W3CDTF">2018-10-07T17:08:56Z</dcterms:modified>
</cp:coreProperties>
</file>

<file path=docProps/thumbnail.jpeg>
</file>